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73" r:id="rId8"/>
    <p:sldId id="261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4C04"/>
    <a:srgbClr val="5086F2"/>
    <a:srgbClr val="6C99F4"/>
    <a:srgbClr val="1156DF"/>
    <a:srgbClr val="1B49A5"/>
    <a:srgbClr val="2DC391"/>
    <a:srgbClr val="8EFE88"/>
    <a:srgbClr val="956C59"/>
    <a:srgbClr val="C64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B1404-475E-4A4B-88BB-DDDF876E50D4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C6DAA-B58E-4340-9630-1536173A0B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9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C6DAA-B58E-4340-9630-1536173A0BE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514600"/>
            <a:ext cx="65532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7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8" descr="Picture 00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22500" t="36749" r="25000" b="19445"/>
          <a:stretch>
            <a:fillRect/>
          </a:stretch>
        </p:blipFill>
        <p:spPr>
          <a:xfrm>
            <a:off x="11664" y="0"/>
            <a:ext cx="9132336" cy="6858000"/>
          </a:xfrm>
        </p:spPr>
      </p:pic>
      <p:sp>
        <p:nvSpPr>
          <p:cNvPr id="6" name="TextBox 5"/>
          <p:cNvSpPr txBox="1"/>
          <p:nvPr/>
        </p:nvSpPr>
        <p:spPr>
          <a:xfrm>
            <a:off x="70513" y="2844322"/>
            <a:ext cx="8991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1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উদ্ভিদ কোষ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plntc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17243"/>
            <a:ext cx="3810000" cy="464820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3997035" y="1711646"/>
            <a:ext cx="4000530" cy="461665"/>
            <a:chOff x="3997035" y="1711646"/>
            <a:chExt cx="4000530" cy="461665"/>
          </a:xfrm>
        </p:grpSpPr>
        <p:cxnSp>
          <p:nvCxnSpPr>
            <p:cNvPr id="17" name="Straight Arrow Connector 16"/>
            <p:cNvCxnSpPr/>
            <p:nvPr/>
          </p:nvCxnSpPr>
          <p:spPr>
            <a:xfrm rot="10800000">
              <a:off x="3997035" y="1938657"/>
              <a:ext cx="1994647" cy="158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016365" y="1711646"/>
              <a:ext cx="1981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কোষ প্রাচীর  </a:t>
              </a:r>
              <a:endPara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225725" y="2205335"/>
            <a:ext cx="3810477" cy="461665"/>
            <a:chOff x="4199967" y="2102166"/>
            <a:chExt cx="3810477" cy="461665"/>
          </a:xfrm>
        </p:grpSpPr>
        <p:cxnSp>
          <p:nvCxnSpPr>
            <p:cNvPr id="16" name="Straight Arrow Connector 15"/>
            <p:cNvCxnSpPr/>
            <p:nvPr/>
          </p:nvCxnSpPr>
          <p:spPr>
            <a:xfrm rot="10800000">
              <a:off x="4199967" y="2331462"/>
              <a:ext cx="1756513" cy="6054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029244" y="2102166"/>
              <a:ext cx="1981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কোষ ঝিল্লী  </a:t>
              </a:r>
              <a:endPara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133600" y="2789177"/>
            <a:ext cx="5852159" cy="461665"/>
            <a:chOff x="2209801" y="2557662"/>
            <a:chExt cx="5852159" cy="461665"/>
          </a:xfrm>
        </p:grpSpPr>
        <p:cxnSp>
          <p:nvCxnSpPr>
            <p:cNvPr id="11" name="Straight Arrow Connector 10"/>
            <p:cNvCxnSpPr/>
            <p:nvPr/>
          </p:nvCxnSpPr>
          <p:spPr>
            <a:xfrm rot="10800000" flipV="1">
              <a:off x="2209801" y="2738734"/>
              <a:ext cx="3776831" cy="4465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080760" y="2557662"/>
              <a:ext cx="1981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657600" y="4800600"/>
            <a:ext cx="4267200" cy="461665"/>
            <a:chOff x="3657600" y="4800600"/>
            <a:chExt cx="4267200" cy="461665"/>
          </a:xfrm>
        </p:grpSpPr>
        <p:cxnSp>
          <p:nvCxnSpPr>
            <p:cNvPr id="12" name="Straight Arrow Connector 11"/>
            <p:cNvCxnSpPr/>
            <p:nvPr/>
          </p:nvCxnSpPr>
          <p:spPr>
            <a:xfrm rot="10800000">
              <a:off x="3657600" y="5029200"/>
              <a:ext cx="2286000" cy="158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943600" y="4800600"/>
              <a:ext cx="1981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প্লাস্টিড </a:t>
              </a:r>
              <a:endPara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514600" y="1295400"/>
            <a:ext cx="5806440" cy="461665"/>
            <a:chOff x="2514600" y="1295400"/>
            <a:chExt cx="5806440" cy="461665"/>
          </a:xfrm>
        </p:grpSpPr>
        <p:sp>
          <p:nvSpPr>
            <p:cNvPr id="25" name="TextBox 24"/>
            <p:cNvSpPr txBox="1"/>
            <p:nvPr/>
          </p:nvSpPr>
          <p:spPr>
            <a:xfrm>
              <a:off x="5943600" y="1295400"/>
              <a:ext cx="237744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মাইটোকন্ড্রিয়া </a:t>
              </a:r>
              <a:endPara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>
              <a:off x="2514600" y="1524000"/>
              <a:ext cx="3429000" cy="158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3352800" y="3957935"/>
            <a:ext cx="4724400" cy="461665"/>
            <a:chOff x="3352800" y="3861516"/>
            <a:chExt cx="4724400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6096000" y="3861516"/>
              <a:ext cx="1981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কোষ গহবর </a:t>
              </a:r>
              <a:endPara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rot="10800000">
              <a:off x="3352800" y="4038600"/>
              <a:ext cx="2651760" cy="2242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762000" y="5751493"/>
            <a:ext cx="8229600" cy="1077218"/>
            <a:chOff x="762000" y="5751493"/>
            <a:chExt cx="8229600" cy="1077218"/>
          </a:xfrm>
        </p:grpSpPr>
        <p:sp>
          <p:nvSpPr>
            <p:cNvPr id="6" name="Right Arrow 5"/>
            <p:cNvSpPr/>
            <p:nvPr/>
          </p:nvSpPr>
          <p:spPr>
            <a:xfrm>
              <a:off x="762000" y="5791200"/>
              <a:ext cx="533400" cy="381000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95400" y="5751493"/>
              <a:ext cx="7696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উদ্ভিদ কোষের কয়েকটি অংগের নাম: কোষ প্রাচীর, কোষ ঝিল্লী, নিউক্লিয়াস, প্লাস্টিড, মাইটোকন্ডিয়া ইত্যাদি।</a:t>
              </a:r>
              <a:endPara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965960" y="3340995"/>
            <a:ext cx="6083121" cy="461665"/>
            <a:chOff x="1965960" y="3340995"/>
            <a:chExt cx="6083121" cy="461665"/>
          </a:xfrm>
        </p:grpSpPr>
        <p:sp>
          <p:nvSpPr>
            <p:cNvPr id="26" name="TextBox 25"/>
            <p:cNvSpPr txBox="1"/>
            <p:nvPr/>
          </p:nvSpPr>
          <p:spPr>
            <a:xfrm>
              <a:off x="6067881" y="3340995"/>
              <a:ext cx="1981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খাদ্য কণা  </a:t>
              </a:r>
              <a:endPara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0800000" flipV="1">
              <a:off x="1965960" y="3536594"/>
              <a:ext cx="4038600" cy="4034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5334000"/>
            <a:ext cx="8686800" cy="838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600" b="1" dirty="0" smtClean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উদ্ভিদ ও প্রাণী </a:t>
            </a:r>
            <a:r>
              <a:rPr kumimoji="0" lang="bn-BD" sz="6600" b="1" i="0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কোষের পার্থক্য</a:t>
            </a:r>
            <a:r>
              <a:rPr kumimoji="0" lang="bn-BD" sz="6600" b="1" i="0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লিখ</a:t>
            </a:r>
            <a:r>
              <a:rPr kumimoji="0" lang="bn-BD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6" name="Picture 45" descr="Shammi Sim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28600"/>
            <a:ext cx="3657600" cy="4876800"/>
          </a:xfrm>
          <a:prstGeom prst="rect">
            <a:avLst/>
          </a:prstGeom>
        </p:spPr>
      </p:pic>
      <p:pic>
        <p:nvPicPr>
          <p:cNvPr id="48" name="Picture 47" descr="Copy (2) of Picture 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28600"/>
            <a:ext cx="36576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16533" y="228600"/>
            <a:ext cx="2160067" cy="762000"/>
          </a:xfrm>
          <a:ln>
            <a:solidFill>
              <a:schemeClr val="tx1"/>
            </a:solidFill>
          </a:ln>
        </p:spPr>
      </p:pic>
      <p:pic>
        <p:nvPicPr>
          <p:cNvPr id="5" name="Picture 4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49" y="1143001"/>
            <a:ext cx="4267199" cy="9905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552" y="5486400"/>
            <a:ext cx="4343400" cy="1066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4552" y="1143001"/>
            <a:ext cx="4343400" cy="990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1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4552" y="2196922"/>
            <a:ext cx="4343400" cy="9905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1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4552" y="3276601"/>
            <a:ext cx="4343400" cy="1066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1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4552" y="4394916"/>
            <a:ext cx="4343400" cy="10152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1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2600" y="248929"/>
            <a:ext cx="2384982" cy="7416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8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697" y="5486400"/>
            <a:ext cx="4267198" cy="10323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5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698" y="2196922"/>
            <a:ext cx="4253550" cy="990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 descr="6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9696" y="3276601"/>
            <a:ext cx="4267199" cy="1066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7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9697" y="4419600"/>
            <a:ext cx="4267198" cy="10161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534400" cy="990600"/>
          </a:xfrm>
        </p:spPr>
        <p:txBody>
          <a:bodyPr>
            <a:noAutofit/>
          </a:bodyPr>
          <a:lstStyle/>
          <a:p>
            <a:pPr algn="l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5745162"/>
            <a:ext cx="8686800" cy="65563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bn-BD" sz="19200" dirty="0" smtClean="0">
                <a:latin typeface="NikoshBAN" pitchFamily="2" charset="0"/>
                <a:cs typeface="NikoshBAN" pitchFamily="2" charset="0"/>
              </a:rPr>
              <a:t>একটি প্রাণী কোষের গঠন সংক্ষেপে বর্ননা কর। </a:t>
            </a:r>
          </a:p>
          <a:p>
            <a:pPr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ell_carto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447800"/>
            <a:ext cx="4702629" cy="4051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8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981200"/>
          </a:xfrm>
        </p:spPr>
        <p:txBody>
          <a:bodyPr>
            <a:normAutofit/>
          </a:bodyPr>
          <a:lstStyle/>
          <a:p>
            <a:pPr algn="l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প্রাণী কোষ নিম্নলিখিত দুটি অঙ্গ নিয়ে গঠিত।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28600" y="3276600"/>
            <a:ext cx="533400" cy="73624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8200" y="32004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5400" b="1" dirty="0">
                <a:latin typeface="NikoshBAN" pitchFamily="2" charset="0"/>
                <a:cs typeface="NikoshBAN" pitchFamily="2" charset="0"/>
              </a:rPr>
              <a:t>কোষ ঝিল্লী: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সম্পুর্ণ প্রটোপ্লাজমকে ঘিরে যে নরম ও পাতলা পর্দা দেখা যায় তাকে কোষ ঝিল্লী বলা হয়। এ দুই স্তর বিশিষ্ট।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9050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যথা: কোষ ঝিল্লী ও প্রটোপ্লাজম।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40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  <p:bldP spid="7" grpId="1" animBg="1"/>
      <p:bldP spid="2" grpId="0"/>
      <p:bldP spid="2" grpId="1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848600" cy="5715000"/>
          </a:xfrm>
        </p:spPr>
        <p:txBody>
          <a:bodyPr>
            <a:noAutofit/>
          </a:bodyPr>
          <a:lstStyle/>
          <a:p>
            <a:pPr algn="l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প্রটোপ্লাজম: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কোষ ঝিল্লীর অভ্যন্তরে পাতলা ও জেলির ন্যায় থকথকে অর্ধতরল সজীব বস্তুকে প্রটোপ্লাজম বলে। প্রটোপ্লাজমের মধ্যে নিম্ন লিখিত অঙ্গ সমূহ দেখা যায়:</a:t>
            </a:r>
            <a:b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সাইটোপ্লাজম</a:t>
            </a:r>
            <a:b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নিউক্লিয়াস</a:t>
            </a:r>
            <a:b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সেন্টোসম</a:t>
            </a:r>
            <a:b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মাইটোকন্ড্রিয়া ইত্যাদি।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4800" y="685800"/>
            <a:ext cx="609600" cy="762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610600" cy="5029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bn-BD" sz="35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মূল্যায়ন:</a:t>
            </a:r>
            <a:endParaRPr lang="en-US" sz="35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141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9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2">
              <a:buClr>
                <a:srgbClr val="7030A0"/>
              </a:buClr>
              <a:buFont typeface="Wingdings" pitchFamily="2" charset="2"/>
              <a:buChar char="Ø"/>
            </a:pPr>
            <a:r>
              <a:rPr lang="bn-BD" sz="21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কোষ কী?</a:t>
            </a:r>
          </a:p>
          <a:p>
            <a:pPr lvl="2">
              <a:buClr>
                <a:srgbClr val="7030A0"/>
              </a:buClr>
              <a:buFont typeface="Wingdings" pitchFamily="2" charset="2"/>
              <a:buChar char="Ø"/>
            </a:pPr>
            <a:r>
              <a:rPr lang="bn-BD" sz="21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সেন্ট্রসম কোন কোষে থাকে?</a:t>
            </a:r>
          </a:p>
          <a:p>
            <a:pPr lvl="2">
              <a:buClr>
                <a:srgbClr val="7030A0"/>
              </a:buClr>
              <a:buFont typeface="Wingdings" pitchFamily="2" charset="2"/>
              <a:buChar char="Ø"/>
            </a:pPr>
            <a:r>
              <a:rPr lang="bn-BD" sz="21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 কোষের কোষ গহবর কেমন?</a:t>
            </a:r>
          </a:p>
          <a:p>
            <a:pPr lvl="2">
              <a:buClr>
                <a:srgbClr val="7030A0"/>
              </a:buClr>
              <a:buFont typeface="Wingdings" pitchFamily="2" charset="2"/>
              <a:buChar char="Ø"/>
            </a:pPr>
            <a:r>
              <a:rPr lang="bn-BD" sz="21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কোষের শক্তি ঘর কোনটি?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7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7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7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7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imalc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8077200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কাজ:</a:t>
            </a:r>
            <a:endParaRPr lang="en-US" sz="7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5440680"/>
            <a:ext cx="8839200" cy="10363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 জীব কোষের কাজ বর্ণনা কর।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nt-c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17088" y="-1143000"/>
            <a:ext cx="6909824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39" y="1981200"/>
            <a:ext cx="8229600" cy="1524000"/>
          </a:xfrm>
        </p:spPr>
        <p:txBody>
          <a:bodyPr>
            <a:noAutofit/>
          </a:bodyPr>
          <a:lstStyle/>
          <a:p>
            <a:pPr algn="ctr"/>
            <a:r>
              <a:rPr lang="bn-BD" sz="11500" b="1" dirty="0" smtClean="0">
                <a:solidFill>
                  <a:srgbClr val="EC4C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b="1" dirty="0">
              <a:solidFill>
                <a:srgbClr val="EC4C04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733800" cy="1295400"/>
          </a:xfrm>
        </p:spPr>
        <p:txBody>
          <a:bodyPr>
            <a:noAutofit/>
          </a:bodyPr>
          <a:lstStyle/>
          <a:p>
            <a:pPr algn="l"/>
            <a:r>
              <a:rPr lang="bn-BD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পরিচিতিঃ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assport5 1.51-1.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609600"/>
            <a:ext cx="1380744" cy="1737360"/>
          </a:xfrm>
          <a:prstGeom prst="hexagon">
            <a:avLst/>
          </a:prstGeom>
          <a:effectLst>
            <a:glow rad="101600">
              <a:srgbClr val="00B0F0">
                <a:alpha val="60000"/>
              </a:srgb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685800" y="1524000"/>
            <a:ext cx="7162800" cy="51706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মো: ইমাম জাফর সাদেক</a:t>
            </a: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শিক্ষক,</a:t>
            </a: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মোগলবাসা দ্বি-মুখী উচ্চ বি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দ্যালয়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কুড়িগ্রাম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কুড়িগ্রাম</a:t>
            </a:r>
            <a:endParaRPr lang="bn-BD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ফোন নং: ০১৭১৬-৭৫২৭০৭</a:t>
            </a: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ইমেইল: 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ijsadeque@gmail.com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 	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057400"/>
            <a:ext cx="350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শ্রেণিঃ ষষ্ঠ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শিক্ষাথী সংখ্যাঃ ৫০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তারিখঃ ১২-০৪-১২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৪০ মিনিট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981201"/>
            <a:ext cx="434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বিষয়ঃ সাধারণ বিজ্ঞান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সাধারণ পাঠঃ কোষ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বিশেষ পাঠঃ কোষের গঠন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bn-BD" sz="6600" b="1" dirty="0" smtClean="0">
                <a:solidFill>
                  <a:srgbClr val="C00000"/>
                </a:solidFill>
                <a:latin typeface="NikoshLightBAN" pitchFamily="2" charset="0"/>
                <a:cs typeface="NikoshLightBAN" pitchFamily="2" charset="0"/>
              </a:rPr>
              <a:t>নিচের ছবি লক্ষ্য করঃ </a:t>
            </a:r>
            <a:endParaRPr lang="en-US" sz="6600" b="1" dirty="0">
              <a:solidFill>
                <a:srgbClr val="C00000"/>
              </a:solidFill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68" name="Content Placeholder 67" descr="stock-illustration-10901290-builder-man-with-derby-tool-building-a-brick-wall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1219200"/>
            <a:ext cx="4112591" cy="3733800"/>
          </a:xfr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304800" y="18592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457200" y="1905000"/>
            <a:ext cx="8229600" cy="3733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1219200" y="4940953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LightBAN" pitchFamily="2" charset="0"/>
                <a:cs typeface="NikoshLightBAN" pitchFamily="2" charset="0"/>
              </a:rPr>
              <a:t>ইটের দেয়াল </a:t>
            </a:r>
            <a:endParaRPr lang="en-US" sz="3600" b="1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715000" y="4951525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LightBAN" pitchFamily="2" charset="0"/>
                <a:cs typeface="NikoshLightBAN" pitchFamily="2" charset="0"/>
              </a:rPr>
              <a:t>মৌচাক </a:t>
            </a:r>
            <a:endParaRPr lang="en-US" sz="3600" b="1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2400" y="53340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LightBAN" pitchFamily="2" charset="0"/>
                <a:cs typeface="NikoshLightBAN" pitchFamily="2" charset="0"/>
              </a:rPr>
              <a:t>তোমরা কি দেখতে পাচ্ছ</a:t>
            </a:r>
            <a:r>
              <a:rPr lang="en-US" sz="7200" dirty="0" smtClean="0">
                <a:latin typeface="NikoshLightBAN" pitchFamily="2" charset="0"/>
                <a:cs typeface="NikoshLightBAN" pitchFamily="2" charset="0"/>
              </a:rPr>
              <a:t>…</a:t>
            </a:r>
            <a:r>
              <a:rPr lang="bn-BD" sz="7200" dirty="0" smtClean="0">
                <a:latin typeface="NikoshLightBAN" pitchFamily="2" charset="0"/>
                <a:cs typeface="NikoshLightBAN" pitchFamily="2" charset="0"/>
              </a:rPr>
              <a:t>? </a:t>
            </a:r>
            <a:endParaRPr lang="en-US" sz="7200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75" name="Picture 74" descr="beehi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219199"/>
            <a:ext cx="4038600" cy="3721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plus(in)">
                                      <p:cBhvr>
                                        <p:cTn id="6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6" grpId="0"/>
      <p:bldP spid="146" grpId="1"/>
      <p:bldP spid="147" grpId="0"/>
      <p:bldP spid="147" grpId="1"/>
      <p:bldP spid="62" grpId="0"/>
      <p:bldP spid="6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8" name="Picture 67" descr="BrickW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5994400" cy="548640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7211704" y="3505200"/>
            <a:ext cx="17036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latin typeface="NikoshLightBAN" pitchFamily="2" charset="0"/>
                <a:cs typeface="NikoshLightBAN" pitchFamily="2" charset="0"/>
              </a:rPr>
              <a:t>ইট</a:t>
            </a:r>
            <a:endParaRPr lang="en-US" sz="11500" b="1" dirty="0">
              <a:latin typeface="NikoshLightBAN" pitchFamily="2" charset="0"/>
              <a:cs typeface="NikoshLightBAN" pitchFamily="2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2273445" y="4412858"/>
            <a:ext cx="4960637" cy="8449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>
            <a:off x="2565839" y="3790447"/>
            <a:ext cx="4655836" cy="6209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>
            <a:off x="4257810" y="3111633"/>
            <a:ext cx="2979436" cy="13067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228600" y="2286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LightBAN" pitchFamily="2" charset="0"/>
                <a:cs typeface="NikoshLightBAN" pitchFamily="2" charset="0"/>
              </a:rPr>
              <a:t>দেয়াল তৈরীর একক কি...</a:t>
            </a:r>
            <a:endParaRPr lang="en-US" sz="6000" b="1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400800" y="-228600"/>
            <a:ext cx="182880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99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199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5" grpId="1"/>
      <p:bldP spid="117" grpId="0"/>
      <p:bldP spid="117" grpId="1"/>
      <p:bldP spid="72" grpId="0"/>
      <p:bldP spid="7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457200" y="2057400"/>
            <a:ext cx="822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u="sng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কোষের গঠন </a:t>
            </a:r>
            <a:endParaRPr lang="en-US" sz="13800" b="1" u="sng" dirty="0">
              <a:solidFill>
                <a:srgbClr val="7030A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sz="quarter" idx="1"/>
          </p:nvPr>
        </p:nvSpPr>
        <p:spPr>
          <a:xfrm>
            <a:off x="152400" y="441960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buNone/>
            </a:pPr>
            <a:r>
              <a:rPr lang="bn-BD" sz="7200" b="1" dirty="0" smtClean="0">
                <a:latin typeface="NikoshLightBAN" pitchFamily="2" charset="0"/>
                <a:cs typeface="NikoshLightBAN" pitchFamily="2" charset="0"/>
              </a:rPr>
              <a:t>তোমরা কি জান</a:t>
            </a:r>
            <a:r>
              <a:rPr lang="en-US" sz="7200" b="1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7200" b="1" dirty="0" smtClean="0">
                <a:latin typeface="NikoshLightBAN" pitchFamily="2" charset="0"/>
                <a:cs typeface="NikoshLightBAN" pitchFamily="2" charset="0"/>
              </a:rPr>
              <a:t>আমাদের দেহ</a:t>
            </a:r>
            <a:r>
              <a:rPr lang="en-US" sz="7200" b="1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7200" b="1" dirty="0" smtClean="0">
                <a:latin typeface="NikoshLightBAN" pitchFamily="2" charset="0"/>
                <a:cs typeface="NikoshLightBAN" pitchFamily="2" charset="0"/>
              </a:rPr>
              <a:t>গঠনের</a:t>
            </a:r>
            <a:r>
              <a:rPr lang="en-US" sz="7200" b="1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7200" b="1" dirty="0" smtClean="0">
                <a:latin typeface="NikoshLightBAN" pitchFamily="2" charset="0"/>
                <a:cs typeface="NikoshLightBAN" pitchFamily="2" charset="0"/>
              </a:rPr>
              <a:t>একক কি</a:t>
            </a:r>
            <a:r>
              <a:rPr lang="en-US" sz="7200" b="1" dirty="0" smtClean="0">
                <a:latin typeface="NikoshLightBAN" pitchFamily="2" charset="0"/>
                <a:cs typeface="NikoshLightBAN" pitchFamily="2" charset="0"/>
              </a:rPr>
              <a:t>…..</a:t>
            </a:r>
            <a:r>
              <a:rPr lang="bn-BD" sz="7200" b="1" dirty="0" smtClean="0">
                <a:latin typeface="NikoshLightBAN" pitchFamily="2" charset="0"/>
                <a:cs typeface="NikoshLightBAN" pitchFamily="2" charset="0"/>
              </a:rPr>
              <a:t>? </a:t>
            </a:r>
            <a:endParaRPr lang="en-US" sz="6600" b="1" dirty="0">
              <a:latin typeface="NikoshLightBAN" pitchFamily="2" charset="0"/>
              <a:cs typeface="NikoshLight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600" y="228600"/>
            <a:ext cx="3543300" cy="2416046"/>
            <a:chOff x="266699" y="884809"/>
            <a:chExt cx="3543300" cy="2416046"/>
          </a:xfrm>
        </p:grpSpPr>
        <p:sp>
          <p:nvSpPr>
            <p:cNvPr id="8" name="Cloud Callout 7"/>
            <p:cNvSpPr/>
            <p:nvPr/>
          </p:nvSpPr>
          <p:spPr>
            <a:xfrm rot="16200000">
              <a:off x="1333499" y="228600"/>
              <a:ext cx="1409700" cy="3543300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?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20949633">
              <a:off x="735446" y="884809"/>
              <a:ext cx="2642348" cy="2416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?</a:t>
              </a:r>
              <a:r>
                <a:rPr lang="bn-BD" sz="7200" dirty="0" smtClean="0"/>
                <a:t>?</a:t>
              </a:r>
              <a:r>
                <a:rPr lang="bn-BD" sz="11500" dirty="0" smtClean="0"/>
                <a:t>?</a:t>
              </a:r>
              <a:r>
                <a:rPr lang="en-US" sz="11500" dirty="0" smtClean="0"/>
                <a:t>..</a:t>
              </a:r>
              <a:endParaRPr lang="en-US" sz="3600" dirty="0" smtClean="0"/>
            </a:p>
            <a:p>
              <a:endParaRPr lang="en-US" sz="36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400800" y="-77926"/>
            <a:ext cx="2590800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?</a:t>
            </a:r>
            <a:endParaRPr lang="en-US" sz="3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pic>
        <p:nvPicPr>
          <p:cNvPr id="11" name="Picture 10" descr="children-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381000"/>
            <a:ext cx="1960797" cy="3846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686800" cy="1295400"/>
          </a:xfrm>
        </p:spPr>
        <p:txBody>
          <a:bodyPr>
            <a:noAutofit/>
          </a:bodyPr>
          <a:lstStyle/>
          <a:p>
            <a:pPr marL="1143000" indent="-1143000"/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 ফল: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398687"/>
            <a:ext cx="8458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কোষ কী তা বলতে পারব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কোষের বিভিন্ন অংশের নাম বলতে 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কোষের গঠন বর্ণনা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উদ্ভিদ ও প্রাণী কোষের পার্থক্য ব্যাখ্যা   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করতে পারবে।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xit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6864"/>
            <a:ext cx="8229600" cy="1148688"/>
          </a:xfrm>
        </p:spPr>
        <p:txBody>
          <a:bodyPr>
            <a:noAutofit/>
          </a:bodyPr>
          <a:lstStyle/>
          <a:p>
            <a:pPr algn="ctr"/>
            <a:r>
              <a:rPr lang="bn-BD" sz="7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0" name="Content Placeholder 59" descr="Udvi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1219200"/>
            <a:ext cx="2743200" cy="40862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Picture 39" descr="U na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650439"/>
            <a:ext cx="179070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Picture 40" descr="untitl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5515968"/>
            <a:ext cx="2057400" cy="10001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7" name="Content Placeholder 40" descr="Prani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489" y="1281447"/>
            <a:ext cx="2697511" cy="390015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2" name="Group 41"/>
          <p:cNvGrpSpPr/>
          <p:nvPr/>
        </p:nvGrpSpPr>
        <p:grpSpPr>
          <a:xfrm>
            <a:off x="2743200" y="1386304"/>
            <a:ext cx="2770094" cy="461665"/>
            <a:chOff x="2743200" y="1386304"/>
            <a:chExt cx="2770094" cy="461665"/>
          </a:xfrm>
        </p:grpSpPr>
        <p:cxnSp>
          <p:nvCxnSpPr>
            <p:cNvPr id="10" name="Straight Arrow Connector 9"/>
            <p:cNvCxnSpPr/>
            <p:nvPr/>
          </p:nvCxnSpPr>
          <p:spPr>
            <a:xfrm rot="10800000" flipV="1">
              <a:off x="2743200" y="1589598"/>
              <a:ext cx="1371600" cy="1060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114800" y="1386304"/>
              <a:ext cx="13984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কোষ প্রাচীর  </a:t>
              </a:r>
              <a:endPara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653352" y="1789716"/>
            <a:ext cx="3620099" cy="461665"/>
            <a:chOff x="2667000" y="1789716"/>
            <a:chExt cx="3620099" cy="461665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5193405" y="1957152"/>
              <a:ext cx="1093694" cy="2404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>
              <a:off x="2667000" y="1981200"/>
              <a:ext cx="1295400" cy="16292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020671" y="1789716"/>
              <a:ext cx="13984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কোষ ঝিল্লী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438400" y="2148304"/>
            <a:ext cx="4724400" cy="596153"/>
            <a:chOff x="2438400" y="2148304"/>
            <a:chExt cx="4724400" cy="596153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5029200" y="2362200"/>
              <a:ext cx="2133600" cy="382257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 flipV="1">
              <a:off x="2438400" y="2350008"/>
              <a:ext cx="1524000" cy="12191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962400" y="2148304"/>
              <a:ext cx="13984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629132" y="3231828"/>
            <a:ext cx="3733800" cy="461665"/>
            <a:chOff x="2667000" y="3215104"/>
            <a:chExt cx="3733800" cy="461665"/>
          </a:xfrm>
        </p:grpSpPr>
        <p:cxnSp>
          <p:nvCxnSpPr>
            <p:cNvPr id="54" name="Straight Arrow Connector 53"/>
            <p:cNvCxnSpPr>
              <a:stCxn id="35" idx="3"/>
            </p:cNvCxnSpPr>
            <p:nvPr/>
          </p:nvCxnSpPr>
          <p:spPr>
            <a:xfrm flipV="1">
              <a:off x="5334000" y="3443704"/>
              <a:ext cx="1066800" cy="2233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>
              <a:off x="2667000" y="3429000"/>
              <a:ext cx="1219200" cy="16292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935506" y="3215104"/>
              <a:ext cx="13984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সাইটোপ্লাজম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514602" y="4038600"/>
            <a:ext cx="2770092" cy="461665"/>
            <a:chOff x="2514602" y="4038600"/>
            <a:chExt cx="2770092" cy="461665"/>
          </a:xfrm>
        </p:grpSpPr>
        <p:cxnSp>
          <p:nvCxnSpPr>
            <p:cNvPr id="16" name="Straight Arrow Connector 15"/>
            <p:cNvCxnSpPr/>
            <p:nvPr/>
          </p:nvCxnSpPr>
          <p:spPr>
            <a:xfrm rot="10800000">
              <a:off x="2514602" y="4203879"/>
              <a:ext cx="1371599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886200" y="4038600"/>
              <a:ext cx="13984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প্লাস্টিড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514606" y="4343400"/>
            <a:ext cx="4114794" cy="970862"/>
            <a:chOff x="2514606" y="4343400"/>
            <a:chExt cx="4114794" cy="970862"/>
          </a:xfrm>
        </p:grpSpPr>
        <p:sp>
          <p:nvSpPr>
            <p:cNvPr id="38" name="TextBox 37"/>
            <p:cNvSpPr txBox="1"/>
            <p:nvPr/>
          </p:nvSpPr>
          <p:spPr>
            <a:xfrm>
              <a:off x="3657594" y="4852597"/>
              <a:ext cx="1524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মাইটোকন্ড্রিয়া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514606" y="4343400"/>
              <a:ext cx="4114794" cy="740030"/>
              <a:chOff x="2514606" y="4343400"/>
              <a:chExt cx="4114794" cy="740030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5029200" y="4343400"/>
                <a:ext cx="1600200" cy="68580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stCxn id="38" idx="1"/>
              </p:cNvCxnSpPr>
              <p:nvPr/>
            </p:nvCxnSpPr>
            <p:spPr>
              <a:xfrm rot="10800000">
                <a:off x="2514606" y="4800600"/>
                <a:ext cx="1142988" cy="282830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/>
          <p:cNvGrpSpPr/>
          <p:nvPr/>
        </p:nvGrpSpPr>
        <p:grpSpPr>
          <a:xfrm>
            <a:off x="2286000" y="2488963"/>
            <a:ext cx="5105400" cy="573741"/>
            <a:chOff x="2286000" y="2488963"/>
            <a:chExt cx="5105400" cy="573741"/>
          </a:xfrm>
        </p:grpSpPr>
        <p:cxnSp>
          <p:nvCxnSpPr>
            <p:cNvPr id="95" name="Straight Arrow Connector 94"/>
            <p:cNvCxnSpPr>
              <a:stCxn id="91" idx="3"/>
            </p:cNvCxnSpPr>
            <p:nvPr/>
          </p:nvCxnSpPr>
          <p:spPr>
            <a:xfrm>
              <a:off x="5360894" y="2719796"/>
              <a:ext cx="2030506" cy="34290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3962400" y="2488963"/>
              <a:ext cx="13984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নিউক্লিওলাস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3" name="Straight Arrow Connector 92"/>
            <p:cNvCxnSpPr>
              <a:stCxn id="91" idx="1"/>
            </p:cNvCxnSpPr>
            <p:nvPr/>
          </p:nvCxnSpPr>
          <p:spPr>
            <a:xfrm rot="10800000">
              <a:off x="2286000" y="2667000"/>
              <a:ext cx="1676400" cy="52796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812442" y="2785366"/>
            <a:ext cx="5841642" cy="461665"/>
            <a:chOff x="838200" y="2798245"/>
            <a:chExt cx="5841642" cy="461665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5155842" y="3048000"/>
              <a:ext cx="1524000" cy="167104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025153" y="2798245"/>
              <a:ext cx="13984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গলজি বস্তু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0800000">
              <a:off x="838200" y="2986504"/>
              <a:ext cx="3200400" cy="158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1675606" y="4191000"/>
            <a:ext cx="5715794" cy="1524000"/>
            <a:chOff x="1675606" y="4191000"/>
            <a:chExt cx="5715794" cy="152400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5131158" y="5410200"/>
              <a:ext cx="2260242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rot="16200000" flipV="1">
              <a:off x="6857750" y="4876549"/>
              <a:ext cx="1051302" cy="1599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810000" y="5253335"/>
              <a:ext cx="13984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কোষ গহবর </a:t>
              </a:r>
              <a:endPara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rot="10800000">
              <a:off x="1676400" y="5410200"/>
              <a:ext cx="2133600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5400000" flipH="1" flipV="1">
              <a:off x="1066403" y="4800203"/>
              <a:ext cx="1219200" cy="7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685800" y="3596104"/>
            <a:ext cx="5943600" cy="573603"/>
            <a:chOff x="685800" y="3596104"/>
            <a:chExt cx="5943600" cy="573603"/>
          </a:xfrm>
        </p:grpSpPr>
        <p:cxnSp>
          <p:nvCxnSpPr>
            <p:cNvPr id="84" name="Straight Arrow Connector 83"/>
            <p:cNvCxnSpPr/>
            <p:nvPr/>
          </p:nvCxnSpPr>
          <p:spPr>
            <a:xfrm flipV="1">
              <a:off x="5105400" y="3596104"/>
              <a:ext cx="1524000" cy="366296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962400" y="3708042"/>
              <a:ext cx="13984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খাদ্য কণা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0800000">
              <a:off x="685800" y="3886200"/>
              <a:ext cx="3200400" cy="1181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3962399" y="3604546"/>
            <a:ext cx="3200401" cy="1249423"/>
            <a:chOff x="3962399" y="3631842"/>
            <a:chExt cx="3200401" cy="1249423"/>
          </a:xfrm>
        </p:grpSpPr>
        <p:sp>
          <p:nvSpPr>
            <p:cNvPr id="64" name="TextBox 63"/>
            <p:cNvSpPr txBox="1"/>
            <p:nvPr/>
          </p:nvSpPr>
          <p:spPr>
            <a:xfrm>
              <a:off x="3962399" y="4419600"/>
              <a:ext cx="1305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সেন্টোসম</a:t>
              </a:r>
              <a:endPara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V="1">
              <a:off x="5029200" y="3631842"/>
              <a:ext cx="2133600" cy="86395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85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385" decel="100000"/>
                                        <p:tgtEl>
                                          <p:spTgt spid="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1" dur="385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385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9" dur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6" dur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9" dur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decel="100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decel="100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1943100"/>
            <a:ext cx="8229600" cy="2971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উদ্ভিদ কোষের কয়েকটি অঙ্গের নাম লিখ</a:t>
            </a:r>
            <a:r>
              <a:rPr lang="bn-BD" sz="8800" b="1" dirty="0" smtClean="0"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34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1024</TotalTime>
  <Words>292</Words>
  <Application>Microsoft Office PowerPoint</Application>
  <PresentationFormat>On-screen Show (4:3)</PresentationFormat>
  <Paragraphs>77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PowerPoint Presentation</vt:lpstr>
      <vt:lpstr>পরিচিতিঃ </vt:lpstr>
      <vt:lpstr>পাঠ পরিচিতি  </vt:lpstr>
      <vt:lpstr>নিচের ছবি লক্ষ্য করঃ </vt:lpstr>
      <vt:lpstr> </vt:lpstr>
      <vt:lpstr>কোষের গঠন </vt:lpstr>
      <vt:lpstr>শিখন ফল:</vt:lpstr>
      <vt:lpstr>কোষ </vt:lpstr>
      <vt:lpstr>PowerPoint Presentation</vt:lpstr>
      <vt:lpstr>উদ্ভিদ কোষ</vt:lpstr>
      <vt:lpstr>PowerPoint Presentation</vt:lpstr>
      <vt:lpstr>PowerPoint Presentation</vt:lpstr>
      <vt:lpstr>দলীয় কাজ:</vt:lpstr>
      <vt:lpstr>একটি প্রাণী কোষ নিম্নলিখিত দুটি অঙ্গ নিয়ে গঠিত। </vt:lpstr>
      <vt:lpstr>প্রটোপ্লাজম: কোষ ঝিল্লীর অভ্যন্তরে পাতলা ও জেলির ন্যায় থকথকে অর্ধতরল সজীব বস্তুকে প্রটোপ্লাজম বলে। প্রটোপ্লাজমের মধ্যে নিম্ন লিখিত অঙ্গ সমূহ দেখা যায়: ১। সাইটোপ্লাজম ২। নিউক্লিয়াস ৩। সেন্টোসম ৪। মাইটোকন্ড্রিয়া ইত্যাদি।</vt:lpstr>
      <vt:lpstr>PowerPoint Presentation</vt:lpstr>
      <vt:lpstr>বাড়ীর কাজ:</vt:lpstr>
      <vt:lpstr>সবাইকে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Doel-1612i3</cp:lastModifiedBy>
  <cp:revision>669</cp:revision>
  <dcterms:created xsi:type="dcterms:W3CDTF">2006-08-16T00:00:00Z</dcterms:created>
  <dcterms:modified xsi:type="dcterms:W3CDTF">2012-11-24T13:39:33Z</dcterms:modified>
</cp:coreProperties>
</file>